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E9DDFF-EF3A-4E42-AFCB-04803CD31947}" v="1" dt="2021-09-21T14:20:07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1AE9DDFF-EF3A-4E42-AFCB-04803CD31947}"/>
    <pc:docChg chg="addSld delSld modSld">
      <pc:chgData name="KRISTIN BOYLE" userId="82a229f7-a8c4-4523-9c6a-3c3c3e5e5c50" providerId="ADAL" clId="{1AE9DDFF-EF3A-4E42-AFCB-04803CD31947}" dt="2021-09-23T13:10:30.249" v="37" actId="2696"/>
      <pc:docMkLst>
        <pc:docMk/>
      </pc:docMkLst>
      <pc:sldChg chg="modAnim">
        <pc:chgData name="KRISTIN BOYLE" userId="82a229f7-a8c4-4523-9c6a-3c3c3e5e5c50" providerId="ADAL" clId="{1AE9DDFF-EF3A-4E42-AFCB-04803CD31947}" dt="2021-09-21T14:20:07.788" v="36"/>
        <pc:sldMkLst>
          <pc:docMk/>
          <pc:sldMk cId="4140946539" sldId="257"/>
        </pc:sldMkLst>
      </pc:sldChg>
      <pc:sldChg chg="del">
        <pc:chgData name="KRISTIN BOYLE" userId="82a229f7-a8c4-4523-9c6a-3c3c3e5e5c50" providerId="ADAL" clId="{1AE9DDFF-EF3A-4E42-AFCB-04803CD31947}" dt="2021-09-23T13:10:30.249" v="37" actId="2696"/>
        <pc:sldMkLst>
          <pc:docMk/>
          <pc:sldMk cId="2722908724" sldId="265"/>
        </pc:sldMkLst>
      </pc:sldChg>
      <pc:sldChg chg="modSp new mod">
        <pc:chgData name="KRISTIN BOYLE" userId="82a229f7-a8c4-4523-9c6a-3c3c3e5e5c50" providerId="ADAL" clId="{1AE9DDFF-EF3A-4E42-AFCB-04803CD31947}" dt="2021-09-20T11:11:06.448" v="35" actId="255"/>
        <pc:sldMkLst>
          <pc:docMk/>
          <pc:sldMk cId="754954053" sldId="268"/>
        </pc:sldMkLst>
        <pc:spChg chg="mod">
          <ac:chgData name="KRISTIN BOYLE" userId="82a229f7-a8c4-4523-9c6a-3c3c3e5e5c50" providerId="ADAL" clId="{1AE9DDFF-EF3A-4E42-AFCB-04803CD31947}" dt="2021-09-20T11:10:52.443" v="12" actId="20577"/>
          <ac:spMkLst>
            <pc:docMk/>
            <pc:sldMk cId="754954053" sldId="268"/>
            <ac:spMk id="2" creationId="{91CEBA1A-2F35-4D51-8BBB-25C001A0CA50}"/>
          </ac:spMkLst>
        </pc:spChg>
        <pc:spChg chg="mod">
          <ac:chgData name="KRISTIN BOYLE" userId="82a229f7-a8c4-4523-9c6a-3c3c3e5e5c50" providerId="ADAL" clId="{1AE9DDFF-EF3A-4E42-AFCB-04803CD31947}" dt="2021-09-20T11:11:06.448" v="35" actId="255"/>
          <ac:spMkLst>
            <pc:docMk/>
            <pc:sldMk cId="754954053" sldId="268"/>
            <ac:spMk id="3" creationId="{4802E0CC-8221-439B-A493-6A89A60F2B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9461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3113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328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143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183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064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9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6479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8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777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3240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9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Silver metal newtons cradle">
            <a:extLst>
              <a:ext uri="{FF2B5EF4-FFF2-40B4-BE49-F238E27FC236}">
                <a16:creationId xmlns:a16="http://schemas.microsoft.com/office/drawing/2014/main" id="{E4040A60-7A0D-4F86-9CE9-6895A78E7A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7173" r="-1" b="3301"/>
          <a:stretch/>
        </p:blipFill>
        <p:spPr>
          <a:xfrm>
            <a:off x="3068" y="-1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5B2D07-828E-4D33-8705-BE503EF8D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8114" y="793716"/>
            <a:ext cx="9606994" cy="2179601"/>
          </a:xfrm>
        </p:spPr>
        <p:txBody>
          <a:bodyPr anchor="b">
            <a:normAutofit/>
          </a:bodyPr>
          <a:lstStyle/>
          <a:p>
            <a:pPr algn="ctr"/>
            <a:r>
              <a:rPr lang="en-US" sz="55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Unit 1: Concepts of Motion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07F41-F069-4451-B4BC-80E10DA45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0877" y="3774105"/>
            <a:ext cx="8027596" cy="1633040"/>
          </a:xfrm>
        </p:spPr>
        <p:txBody>
          <a:bodyPr anchor="t">
            <a:noAutofit/>
          </a:bodyPr>
          <a:lstStyle/>
          <a:p>
            <a:pPr algn="ctr"/>
            <a:r>
              <a:rPr lang="en-US" sz="4500" dirty="0">
                <a:solidFill>
                  <a:srgbClr val="FFFFFF"/>
                </a:solidFill>
              </a:rPr>
              <a:t>Section 1.6</a:t>
            </a:r>
          </a:p>
          <a:p>
            <a:pPr algn="ctr"/>
            <a:r>
              <a:rPr lang="en-US" sz="4500" dirty="0">
                <a:solidFill>
                  <a:srgbClr val="FFFFFF"/>
                </a:solidFill>
              </a:rPr>
              <a:t>Motion in One Dimension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5A2CBEC-4F23-437D-9D03-9968C9B79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94120" y="-1094120"/>
            <a:ext cx="1085312" cy="3273554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8356" y="353329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264A856-A4F6-4068-9AC3-7B38A00DA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2983E8C-44FB-463B-B6B0-B53E96ACC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6AD7FCC-3422-42C3-A2AD-69ADFEA6E3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4ECA670-C540-4DCE-8F03-EC843D518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ECB6083-DDE0-460C-987E-E64587630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378004C4-6786-473C-BB2A-AAA6EF1151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455376B6-DAB5-4A34-A8BE-15DE02CAF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EC2A85A1-668E-48DF-A484-FADE64BE6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D16C5EE-54EB-4800-8860-E622EEDE84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3288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11A12-A4E5-4B25-B907-B34198955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figure out what is happening here…</a:t>
            </a:r>
          </a:p>
        </p:txBody>
      </p:sp>
      <p:pic>
        <p:nvPicPr>
          <p:cNvPr id="6146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752CEC6-AC14-4127-B140-03D909185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441" y="2216006"/>
            <a:ext cx="4692650" cy="4511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520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EBA1A-2F35-4D51-8BBB-25C001A0C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2E0CC-8221-439B-A493-6A89A60F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Page 30, numbers 19-20</a:t>
            </a:r>
          </a:p>
        </p:txBody>
      </p:sp>
    </p:spTree>
    <p:extLst>
      <p:ext uri="{BB962C8B-B14F-4D97-AF65-F5344CB8AC3E}">
        <p14:creationId xmlns:p14="http://schemas.microsoft.com/office/powerpoint/2010/main" val="754954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8CFD-E512-485D-8C54-CB8B589E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48" y="124288"/>
            <a:ext cx="10077557" cy="1325563"/>
          </a:xfrm>
        </p:spPr>
        <p:txBody>
          <a:bodyPr>
            <a:normAutofit/>
          </a:bodyPr>
          <a:lstStyle/>
          <a:p>
            <a:r>
              <a:rPr lang="en-US" sz="6000" dirty="0"/>
              <a:t>Determining 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5638E-D2B6-423F-AB64-B5A7BD5C7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185" y="1739369"/>
            <a:ext cx="11834445" cy="354904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Remember that position, velocity, and acceleration are vectors and thus have direction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We can use (+) or (-) to help describe direction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Imagine imposing a coordinate plane over motion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Use zero as the origin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The x axis is positive to the right and negative to the left of the origin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The y axis is positive above and negative below the origin</a:t>
            </a:r>
          </a:p>
        </p:txBody>
      </p:sp>
    </p:spTree>
    <p:extLst>
      <p:ext uri="{BB962C8B-B14F-4D97-AF65-F5344CB8AC3E}">
        <p14:creationId xmlns:p14="http://schemas.microsoft.com/office/powerpoint/2010/main" val="41409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B3975-238E-441D-A85F-311938E27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6" y="124288"/>
            <a:ext cx="10077557" cy="1325563"/>
          </a:xfrm>
        </p:spPr>
        <p:txBody>
          <a:bodyPr/>
          <a:lstStyle/>
          <a:p>
            <a:r>
              <a:rPr lang="en-US" dirty="0"/>
              <a:t>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01025-F421-4EFE-AFD7-43FE42382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844" y="1654477"/>
            <a:ext cx="10077557" cy="3549045"/>
          </a:xfrm>
        </p:spPr>
        <p:txBody>
          <a:bodyPr>
            <a:normAutofit/>
          </a:bodyPr>
          <a:lstStyle/>
          <a:p>
            <a:r>
              <a:rPr lang="en-US" sz="3000" dirty="0"/>
              <a:t>The sign of position (x or y) tells us where an object 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5AA99B-AB56-46C0-BE30-49E1C62372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417" t="15070" r="7079" b="57317"/>
          <a:stretch/>
        </p:blipFill>
        <p:spPr>
          <a:xfrm>
            <a:off x="6663497" y="2364509"/>
            <a:ext cx="5164956" cy="22514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EF8EFA-EA13-4571-A6C2-1A2395436C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22" r="51650" b="66877"/>
          <a:stretch/>
        </p:blipFill>
        <p:spPr>
          <a:xfrm>
            <a:off x="387169" y="3011055"/>
            <a:ext cx="6054653" cy="160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12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84317-0E27-4D6E-B532-5DA09517D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Velocity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BC0C4-296A-4368-ADA0-99B8EE24C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521885"/>
            <a:ext cx="11453847" cy="3549045"/>
          </a:xfrm>
        </p:spPr>
        <p:txBody>
          <a:bodyPr>
            <a:normAutofit/>
          </a:bodyPr>
          <a:lstStyle/>
          <a:p>
            <a:r>
              <a:rPr lang="en-US" sz="3000" dirty="0"/>
              <a:t>The sign of velocity tells use which direction the object is moving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7CFB8D-0B31-4A0D-AB17-741ED0BFE3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40398" b="35311"/>
          <a:stretch/>
        </p:blipFill>
        <p:spPr>
          <a:xfrm>
            <a:off x="6096000" y="3178318"/>
            <a:ext cx="5759029" cy="18772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CFEF70-C563-49D9-A470-913BF28E3A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31591" r="54655" b="52008"/>
          <a:stretch/>
        </p:blipFill>
        <p:spPr>
          <a:xfrm>
            <a:off x="65345" y="3307772"/>
            <a:ext cx="5670437" cy="137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6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1658-B8D4-467C-9F16-21BB36F86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6" y="269831"/>
            <a:ext cx="10077557" cy="1325563"/>
          </a:xfrm>
        </p:spPr>
        <p:txBody>
          <a:bodyPr/>
          <a:lstStyle/>
          <a:p>
            <a:r>
              <a:rPr lang="en-US" dirty="0"/>
              <a:t>Acceleration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05C5-F60A-4BB2-99E7-60A0DE4AC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899" y="1801449"/>
            <a:ext cx="10077557" cy="3549045"/>
          </a:xfrm>
        </p:spPr>
        <p:txBody>
          <a:bodyPr>
            <a:normAutofit/>
          </a:bodyPr>
          <a:lstStyle/>
          <a:p>
            <a:r>
              <a:rPr lang="en-US" sz="3000" dirty="0"/>
              <a:t>The sign of acceleration tells use which way the acceleration vector points, </a:t>
            </a:r>
            <a:r>
              <a:rPr lang="en-US" sz="3000" b="1" i="1" dirty="0"/>
              <a:t>not</a:t>
            </a:r>
            <a:r>
              <a:rPr lang="en-US" sz="3000" dirty="0"/>
              <a:t> whether the object is speeding up or slowing down.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1C5153-ADE2-42D7-89F8-086DF62297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975" t="63651" r="6119" b="11228"/>
          <a:stretch/>
        </p:blipFill>
        <p:spPr>
          <a:xfrm>
            <a:off x="6665688" y="2985110"/>
            <a:ext cx="4999841" cy="19642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BA91F5D-2999-4A17-85E9-93A81AF52D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5" t="47664" r="50000" b="36349"/>
          <a:stretch/>
        </p:blipFill>
        <p:spPr>
          <a:xfrm>
            <a:off x="738909" y="3575971"/>
            <a:ext cx="5993943" cy="136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829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5A81C-5416-412E-9179-B55CD9461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Acceleration can be a little tricky…</a:t>
            </a:r>
          </a:p>
        </p:txBody>
      </p:sp>
      <p:pic>
        <p:nvPicPr>
          <p:cNvPr id="1028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F337558-01AC-4466-A186-D8865D8175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53" b="50799"/>
          <a:stretch/>
        </p:blipFill>
        <p:spPr bwMode="auto">
          <a:xfrm>
            <a:off x="4991965" y="2451003"/>
            <a:ext cx="5216132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A5420C-2910-437F-9ED3-A87D0BCFAE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909"/>
          <a:stretch/>
        </p:blipFill>
        <p:spPr bwMode="auto">
          <a:xfrm>
            <a:off x="4991965" y="4114200"/>
            <a:ext cx="5216132" cy="126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2C25266-18B1-4096-A6E9-D23EAB4ACEEE}"/>
              </a:ext>
            </a:extLst>
          </p:cNvPr>
          <p:cNvSpPr txBox="1"/>
          <p:nvPr/>
        </p:nvSpPr>
        <p:spPr>
          <a:xfrm>
            <a:off x="202224" y="2909455"/>
            <a:ext cx="4091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highlight>
                  <a:srgbClr val="FFFF00"/>
                </a:highlight>
              </a:rPr>
              <a:t>Acceleration + or -?</a:t>
            </a:r>
          </a:p>
          <a:p>
            <a:pPr algn="ctr"/>
            <a:endParaRPr lang="en-US" sz="3000" dirty="0">
              <a:highlight>
                <a:srgbClr val="FFFF00"/>
              </a:highlight>
            </a:endParaRPr>
          </a:p>
          <a:p>
            <a:pPr algn="ctr"/>
            <a:r>
              <a:rPr lang="en-US" sz="3000" dirty="0">
                <a:highlight>
                  <a:srgbClr val="FFFF00"/>
                </a:highlight>
              </a:rPr>
              <a:t>Speeding up or slowing down?</a:t>
            </a:r>
          </a:p>
        </p:txBody>
      </p:sp>
    </p:spTree>
    <p:extLst>
      <p:ext uri="{BB962C8B-B14F-4D97-AF65-F5344CB8AC3E}">
        <p14:creationId xmlns:p14="http://schemas.microsoft.com/office/powerpoint/2010/main" val="2994726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4B96FCE7-877C-484C-9AB2-9A087B9A1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24" y="1393878"/>
            <a:ext cx="5392153" cy="371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C0E90F-F784-4016-BA0C-B96009C761DA}"/>
              </a:ext>
            </a:extLst>
          </p:cNvPr>
          <p:cNvSpPr txBox="1"/>
          <p:nvPr/>
        </p:nvSpPr>
        <p:spPr>
          <a:xfrm>
            <a:off x="5638800" y="297410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861D66-4726-4C4A-8E76-74A30C298E41}"/>
              </a:ext>
            </a:extLst>
          </p:cNvPr>
          <p:cNvSpPr txBox="1"/>
          <p:nvPr/>
        </p:nvSpPr>
        <p:spPr>
          <a:xfrm>
            <a:off x="5638800" y="1843950"/>
            <a:ext cx="58820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effectLst/>
                <a:latin typeface="Times New Roman" panose="02020603050405020304" pitchFamily="18" charset="0"/>
              </a:rPr>
              <a:t>The SIGN of the acceleration DOES NOT indicate if object is speeding up or slowing down!</a:t>
            </a: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effectLst/>
                <a:latin typeface="Times New Roman" panose="02020603050405020304" pitchFamily="18" charset="0"/>
              </a:rPr>
              <a:t>Acceleration and Velocity </a:t>
            </a:r>
            <a:r>
              <a:rPr lang="en-US" sz="2500" b="0" i="1" u="none" strike="noStrike" dirty="0">
                <a:effectLst/>
                <a:latin typeface="Times New Roman" panose="02020603050405020304" pitchFamily="18" charset="0"/>
              </a:rPr>
              <a:t>same direction = SPEEDING UP</a:t>
            </a:r>
            <a:endParaRPr lang="en-US" sz="2500" dirty="0">
              <a:latin typeface="Noto Sans Symbols"/>
            </a:endParaRP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effectLst/>
                <a:latin typeface="Times New Roman" panose="02020603050405020304" pitchFamily="18" charset="0"/>
              </a:rPr>
              <a:t>Acceleration and velocity </a:t>
            </a:r>
            <a:r>
              <a:rPr lang="en-US" sz="2500" b="0" i="1" u="none" strike="noStrike" dirty="0">
                <a:effectLst/>
                <a:latin typeface="Times New Roman" panose="02020603050405020304" pitchFamily="18" charset="0"/>
              </a:rPr>
              <a:t>opposite directions = SLOWING DOWN</a:t>
            </a:r>
            <a:r>
              <a:rPr lang="en-US" sz="2500" b="0" i="0" u="none" strike="noStrike" dirty="0">
                <a:effectLst/>
                <a:latin typeface="Times New Roman" panose="02020603050405020304" pitchFamily="18" charset="0"/>
              </a:rPr>
              <a:t>.</a:t>
            </a:r>
            <a:endParaRPr lang="en-US" sz="2500" dirty="0">
              <a:latin typeface="Noto Sans Symbols"/>
            </a:endParaRPr>
          </a:p>
          <a:p>
            <a:pPr marL="3429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500" b="0" i="0" u="none" strike="noStrike" dirty="0">
                <a:effectLst/>
                <a:latin typeface="Times New Roman" panose="02020603050405020304" pitchFamily="18" charset="0"/>
              </a:rPr>
              <a:t>ZERO Acceleration = Constant Velocity</a:t>
            </a:r>
            <a:endParaRPr lang="en-US" sz="2500" b="0" i="0" u="none" strike="noStrike" dirty="0">
              <a:effectLst/>
              <a:latin typeface="Noto Sans Symbols"/>
            </a:endParaRPr>
          </a:p>
        </p:txBody>
      </p:sp>
    </p:spTree>
    <p:extLst>
      <p:ext uri="{BB962C8B-B14F-4D97-AF65-F5344CB8AC3E}">
        <p14:creationId xmlns:p14="http://schemas.microsoft.com/office/powerpoint/2010/main" val="17630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 picture containing wire, filled, many, bunch&#10;&#10;Description automatically generated">
            <a:extLst>
              <a:ext uri="{FF2B5EF4-FFF2-40B4-BE49-F238E27FC236}">
                <a16:creationId xmlns:a16="http://schemas.microsoft.com/office/drawing/2014/main" id="{C8D27E27-C47A-4103-A43E-65FD2BA91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45" y="306835"/>
            <a:ext cx="11471057" cy="616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968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40142-F0DB-4355-BA71-E9E09071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Position-versus-Time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00EE4-8C7D-4B55-A0AB-937EFF3A9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521887"/>
            <a:ext cx="10077557" cy="354904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This type of graph always has the position plotted on the y axis and time on the x axis.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This way the slope is equal to the velocity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DFBBEAF8-4BE9-449F-9602-281739AF6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530" y="3791637"/>
            <a:ext cx="4043686" cy="290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35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oca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7199</TotalTime>
  <Words>232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Avenir Next LT Pro</vt:lpstr>
      <vt:lpstr>Avenir Next LT Pro Light</vt:lpstr>
      <vt:lpstr>Georgia Pro Semibold</vt:lpstr>
      <vt:lpstr>Noto Sans Symbols</vt:lpstr>
      <vt:lpstr>Times New Roman</vt:lpstr>
      <vt:lpstr>RocaVTI</vt:lpstr>
      <vt:lpstr>Unit 1: Concepts of Motion</vt:lpstr>
      <vt:lpstr>Determining Sign</vt:lpstr>
      <vt:lpstr>Position</vt:lpstr>
      <vt:lpstr>Velocity</vt:lpstr>
      <vt:lpstr>Acceleration</vt:lpstr>
      <vt:lpstr>Acceleration can be a little tricky…</vt:lpstr>
      <vt:lpstr>PowerPoint Presentation</vt:lpstr>
      <vt:lpstr>PowerPoint Presentation</vt:lpstr>
      <vt:lpstr>Position-versus-Time Graph</vt:lpstr>
      <vt:lpstr>Let’s figure out what is happening here…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 Concepts of Motion</dc:title>
  <dc:creator>KRISTIN BOYLE</dc:creator>
  <cp:lastModifiedBy>KRISTIN BOYLE</cp:lastModifiedBy>
  <cp:revision>3</cp:revision>
  <dcterms:created xsi:type="dcterms:W3CDTF">2021-09-12T16:02:37Z</dcterms:created>
  <dcterms:modified xsi:type="dcterms:W3CDTF">2021-09-23T13:10:33Z</dcterms:modified>
</cp:coreProperties>
</file>